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39"/>
  </p:notesMasterIdLst>
  <p:handoutMasterIdLst>
    <p:handoutMasterId r:id="rId40"/>
  </p:handoutMasterIdLst>
  <p:sldIdLst>
    <p:sldId id="389" r:id="rId2"/>
    <p:sldId id="478" r:id="rId3"/>
    <p:sldId id="398" r:id="rId4"/>
    <p:sldId id="536" r:id="rId5"/>
    <p:sldId id="632" r:id="rId6"/>
    <p:sldId id="602" r:id="rId7"/>
    <p:sldId id="647" r:id="rId8"/>
    <p:sldId id="633" r:id="rId9"/>
    <p:sldId id="649" r:id="rId10"/>
    <p:sldId id="650" r:id="rId11"/>
    <p:sldId id="651" r:id="rId12"/>
    <p:sldId id="648" r:id="rId13"/>
    <p:sldId id="652" r:id="rId14"/>
    <p:sldId id="634" r:id="rId15"/>
    <p:sldId id="637" r:id="rId16"/>
    <p:sldId id="636" r:id="rId17"/>
    <p:sldId id="653" r:id="rId18"/>
    <p:sldId id="654" r:id="rId19"/>
    <p:sldId id="655" r:id="rId20"/>
    <p:sldId id="656" r:id="rId21"/>
    <p:sldId id="657" r:id="rId22"/>
    <p:sldId id="658" r:id="rId23"/>
    <p:sldId id="659" r:id="rId24"/>
    <p:sldId id="660" r:id="rId25"/>
    <p:sldId id="661" r:id="rId26"/>
    <p:sldId id="662" r:id="rId27"/>
    <p:sldId id="663" r:id="rId28"/>
    <p:sldId id="664" r:id="rId29"/>
    <p:sldId id="665" r:id="rId30"/>
    <p:sldId id="666" r:id="rId31"/>
    <p:sldId id="667" r:id="rId32"/>
    <p:sldId id="668" r:id="rId33"/>
    <p:sldId id="669" r:id="rId34"/>
    <p:sldId id="671" r:id="rId35"/>
    <p:sldId id="670" r:id="rId36"/>
    <p:sldId id="672" r:id="rId37"/>
    <p:sldId id="394" r:id="rId38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9CCF"/>
    <a:srgbClr val="ABD7F3"/>
    <a:srgbClr val="1290D0"/>
    <a:srgbClr val="1B638A"/>
    <a:srgbClr val="E6516D"/>
    <a:srgbClr val="F9DADA"/>
    <a:srgbClr val="04B5A2"/>
    <a:srgbClr val="B56012"/>
    <a:srgbClr val="EC008C"/>
    <a:srgbClr val="F36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3106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3-2-2(&#49457;&#44284;&#44553;%20&#51648;&#44553;&#54364;%20&#47564;&#46308;&#44592;).pptx#-1,4,PowerPoint &#54532;&#47112;&#51232;&#53580;&#51060;&#49496;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3-2-3(&#44144;&#47000;%20&#47749;&#49464;&#49436;&#50752;%20&#49464;&#44552;%20&#44228;&#49328;&#49436;%20&#47564;&#46308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4274014" y="4108884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2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lIns="72000" rIns="72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자동화 서식 만들기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Ⅲ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3152" y="4077072"/>
            <a:ext cx="41472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경리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및 총무 업무를 위한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/>
            </a:r>
            <a:b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</a:br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문서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140~161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급여 명세서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3" y="5638738"/>
            <a:ext cx="459773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성과급 지급표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60800" y="6142794"/>
            <a:ext cx="6059672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</a:t>
            </a:r>
            <a:r>
              <a:rPr lang="en-US" altLang="ko-KR" sz="3000" b="1" spc="-300" smtClean="0">
                <a:effectLst/>
                <a:latin typeface="+mn-ea"/>
                <a:ea typeface="+mn-ea"/>
              </a:rPr>
              <a:t> </a:t>
            </a:r>
            <a:r>
              <a:rPr lang="ko-KR" altLang="en-US" sz="3000" b="1" spc="-300" smtClean="0">
                <a:effectLst/>
                <a:latin typeface="+mn-ea"/>
                <a:ea typeface="+mn-ea"/>
              </a:rPr>
              <a:t>거래 명세서와 세금 계산서 만들기</a:t>
            </a:r>
            <a:endParaRPr lang="ko-KR" altLang="en-US" sz="3000" b="1" spc="-30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231667"/>
            <a:ext cx="7848872" cy="422166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23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2800" spc="-230" smtClean="0">
                <a:effectLst/>
                <a:latin typeface="맑은 고딕" pitchFamily="50" charset="-127"/>
                <a:ea typeface="맑은 고딕" pitchFamily="50" charset="-127"/>
              </a:rPr>
              <a:t>급호봉표</a:t>
            </a:r>
            <a:r>
              <a:rPr kumimoji="0" lang="en-US" altLang="ko-KR" sz="2800" spc="-230" smtClean="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2800" spc="-230" smtClean="0">
                <a:effectLst/>
                <a:latin typeface="맑은 고딕" pitchFamily="50" charset="-127"/>
                <a:ea typeface="맑은 고딕" pitchFamily="50" charset="-127"/>
              </a:rPr>
              <a:t>시트의 자료를 참조하여 다음과 같이 값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을 구한다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TRUNC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함수를 이용하여 소득세의 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10%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를 표시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하되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십 원 단위까지 표시한다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([P6]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666750" indent="-666750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TRUNC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함수를 이용하여 급여 내역 합계의 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4%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를 표시하되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십 원 단위까지 표시한다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([Q6]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666750" indent="-666750" eaLnBrk="0" hangingPunct="0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TRUNC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함수를 이용하여 급여 내역 합계의 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2.5%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를 표시하되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십 원 단위까지 표시한다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([R6]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467544" y="1694744"/>
            <a:ext cx="32255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‘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급여대장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’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시트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111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235696"/>
            <a:ext cx="7848872" cy="429861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23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2800" spc="-230" smtClean="0">
                <a:effectLst/>
                <a:latin typeface="맑은 고딕" pitchFamily="50" charset="-127"/>
                <a:ea typeface="맑은 고딕" pitchFamily="50" charset="-127"/>
              </a:rPr>
              <a:t>급호봉표</a:t>
            </a:r>
            <a:r>
              <a:rPr kumimoji="0" lang="en-US" altLang="ko-KR" sz="2800" spc="-230" smtClean="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2800" spc="-230" smtClean="0">
                <a:effectLst/>
                <a:latin typeface="맑은 고딕" pitchFamily="50" charset="-127"/>
                <a:ea typeface="맑은 고딕" pitchFamily="50" charset="-127"/>
              </a:rPr>
              <a:t>시트의 자료를 참조하여 다음과 같이 값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을 구한다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630238" indent="-630238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TRUNC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함수를 이용하여 급여 내역 합계의 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0.5%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를 표시하되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십 원 단위까지 표시한다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([S6]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666750" indent="-666750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60" smtClean="0">
                <a:effectLst/>
                <a:latin typeface="맑은 고딕" pitchFamily="50" charset="-127"/>
                <a:ea typeface="맑은 고딕" pitchFamily="50" charset="-127"/>
              </a:rPr>
              <a:t>SUM </a:t>
            </a:r>
            <a:r>
              <a:rPr kumimoji="0" lang="ko-KR" altLang="en-US" sz="2800" spc="-60">
                <a:effectLst/>
                <a:latin typeface="맑은 고딕" pitchFamily="50" charset="-127"/>
                <a:ea typeface="맑은 고딕" pitchFamily="50" charset="-127"/>
              </a:rPr>
              <a:t>함수를 이용하여 </a:t>
            </a:r>
            <a:r>
              <a:rPr kumimoji="0" lang="en-US" altLang="ko-KR" sz="2800" spc="-60">
                <a:effectLst/>
                <a:latin typeface="맑은 고딕" pitchFamily="50" charset="-127"/>
                <a:ea typeface="맑은 고딕" pitchFamily="50" charset="-127"/>
              </a:rPr>
              <a:t>[O6:S6] </a:t>
            </a:r>
            <a:r>
              <a:rPr kumimoji="0" lang="ko-KR" altLang="en-US" sz="2800" spc="-60">
                <a:effectLst/>
                <a:latin typeface="맑은 고딕" pitchFamily="50" charset="-127"/>
                <a:ea typeface="맑은 고딕" pitchFamily="50" charset="-127"/>
              </a:rPr>
              <a:t>범위의 합계를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 표시한다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([T6]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658813" indent="-658813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60" smtClean="0">
                <a:effectLst/>
                <a:latin typeface="맑은 고딕" pitchFamily="50" charset="-127"/>
                <a:ea typeface="맑은 고딕" pitchFamily="50" charset="-127"/>
              </a:rPr>
              <a:t>급여 </a:t>
            </a:r>
            <a:r>
              <a:rPr kumimoji="0" lang="ko-KR" altLang="en-US" sz="2800" spc="-60">
                <a:effectLst/>
                <a:latin typeface="맑은 고딕" pitchFamily="50" charset="-127"/>
                <a:ea typeface="맑은 고딕" pitchFamily="50" charset="-127"/>
              </a:rPr>
              <a:t>내역의 합계에서 공제 내역의 합계를 뺀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 값을 표시한다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([U6]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467544" y="1694744"/>
            <a:ext cx="32255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‘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급여대장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’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시트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2193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229832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47675" indent="-447675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모든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셀의 수식은 채우기 핸들을 이용하여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완성한다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결과 화면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과 같이 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쉼표 스타일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을 적용한다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7888" y="3438144"/>
            <a:ext cx="252000" cy="26295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9" name="텍스트 개체 틀 7"/>
          <p:cNvSpPr txBox="1">
            <a:spLocks/>
          </p:cNvSpPr>
          <p:nvPr/>
        </p:nvSpPr>
        <p:spPr>
          <a:xfrm>
            <a:off x="467544" y="1694744"/>
            <a:ext cx="32255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‘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급여대장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’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시트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974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231667"/>
            <a:ext cx="7848872" cy="219547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유효성 검사를 이용하여 ‘급여대장’ 시트의</a:t>
            </a:r>
            <a:r>
              <a:rPr kumimoji="0" lang="ko-KR" altLang="en-US" sz="2800" spc="-230">
                <a:effectLst/>
                <a:latin typeface="맑은 고딕" pitchFamily="50" charset="-127"/>
                <a:ea typeface="맑은 고딕" pitchFamily="50" charset="-127"/>
              </a:rPr>
              <a:t> 사번을 표시한다</a:t>
            </a:r>
            <a:r>
              <a:rPr kumimoji="0" lang="en-US" altLang="ko-KR" sz="2800" spc="-230">
                <a:effectLst/>
                <a:latin typeface="맑은 고딕" pitchFamily="50" charset="-127"/>
                <a:ea typeface="맑은 고딕" pitchFamily="50" charset="-127"/>
              </a:rPr>
              <a:t>([C4] </a:t>
            </a:r>
            <a:r>
              <a:rPr kumimoji="0" lang="ko-KR" altLang="en-US" sz="2800" spc="-23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23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447675" indent="-447675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0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사번을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참조하여 각 해당 부분을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표시한다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0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1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결과 화면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과 같이 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쉼표 스타일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적용한다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467544" y="1694744"/>
            <a:ext cx="35910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‘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급여명세서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’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시트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7888" y="4006208"/>
            <a:ext cx="252000" cy="26295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4420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급여대장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시트의 급여 내역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급여 명세서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파일을 불러온 후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급여대장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시트를 선택하고 직위별 기본급을 구하기 위해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[I6]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셀 선택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360" y="4509120"/>
            <a:ext cx="6480000" cy="220015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5564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수식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함수 라이브러리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함수 삽입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(   )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을 누른 후 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함수 마법사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대화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상자에서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다음과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같이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급여대장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시트의 급여 내역 작성하기</a:t>
            </a:r>
            <a:endParaRPr lang="ko-KR" altLang="en-US" sz="2800" b="1">
              <a:effectLst/>
            </a:endParaRPr>
          </a:p>
        </p:txBody>
      </p:sp>
      <p:sp>
        <p:nvSpPr>
          <p:cNvPr id="13" name="순서도: 지연 1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301" y="3253639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6" name="모서리가 둥근 직사각형 15"/>
          <p:cNvSpPr/>
          <p:nvPr/>
        </p:nvSpPr>
        <p:spPr>
          <a:xfrm>
            <a:off x="683568" y="4761288"/>
            <a:ext cx="4968552" cy="1260000"/>
          </a:xfrm>
          <a:prstGeom prst="roundRect">
            <a:avLst>
              <a:gd name="adj" fmla="val 9341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3000" smtClean="0">
                <a:solidFill>
                  <a:schemeClr val="tx1"/>
                </a:solidFill>
                <a:effectLst/>
              </a:rPr>
              <a:t>범주 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선택</a:t>
            </a:r>
            <a:r>
              <a:rPr lang="en-US" altLang="ko-KR" sz="3000">
                <a:solidFill>
                  <a:schemeClr val="tx1"/>
                </a:solidFill>
                <a:effectLst/>
              </a:rPr>
              <a:t>: 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찾기</a:t>
            </a:r>
            <a:r>
              <a:rPr lang="en-US" altLang="ko-KR" sz="3000">
                <a:solidFill>
                  <a:schemeClr val="tx1"/>
                </a:solidFill>
                <a:effectLst/>
              </a:rPr>
              <a:t>/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참조 </a:t>
            </a:r>
            <a:r>
              <a:rPr lang="ko-KR" altLang="en-US" sz="3000" smtClean="0">
                <a:solidFill>
                  <a:schemeClr val="tx1"/>
                </a:solidFill>
                <a:effectLst/>
              </a:rPr>
              <a:t>영역</a:t>
            </a:r>
            <a:endParaRPr lang="en-US" altLang="ko-KR" sz="3000" smtClean="0">
              <a:solidFill>
                <a:schemeClr val="tx1"/>
              </a:solidFill>
              <a:effectLst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mtClean="0">
                <a:solidFill>
                  <a:schemeClr val="tx1"/>
                </a:solidFill>
                <a:effectLst/>
              </a:rPr>
              <a:t>함수 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선택</a:t>
            </a:r>
            <a:r>
              <a:rPr lang="en-US" altLang="ko-KR" sz="3000">
                <a:solidFill>
                  <a:schemeClr val="tx1"/>
                </a:solidFill>
                <a:effectLst/>
              </a:rPr>
              <a:t>: INDEX</a:t>
            </a:r>
            <a:endParaRPr lang="ko-KR" altLang="en-US" sz="3000" spc="-4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2761" y="4005064"/>
            <a:ext cx="2520000" cy="250221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7620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인수 선택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대화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상자에서 첫 번째 인수 선택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한 후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함수 인수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대화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상자에서 설정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급여대장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시트의 급여 내역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96" y="4562446"/>
            <a:ext cx="3960000" cy="160285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9056" y="3947485"/>
            <a:ext cx="4680000" cy="272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73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[I25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셀까지 채우기 핸들을 드래그하여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기본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급 완성</a:t>
            </a:r>
            <a:endParaRPr kumimoji="0" lang="en-US" altLang="ko-KR" sz="30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급여대장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시트의 급여 내역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6416" y="3386095"/>
            <a:ext cx="4320000" cy="330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5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직급수당’을 구하기 위해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[J6]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=IF(E6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“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부장”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,400000,IF(E6=“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과장”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300000,IF(E6=“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대리”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200000,100000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)))”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라고 입력한 후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[J25]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셀까지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채우기 핸들을 이용하여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직급수당 완성</a:t>
            </a:r>
          </a:p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K6]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150000”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을 입력한 후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[K25]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셀까지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채우기 핸들을 이용하여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식대 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급여대장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시트의 급여 내역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9876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47675" indent="-447675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❼ 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L6]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150000”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을 입력한 후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[L25]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셀까지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채우기 핸들을 이용하여 교통비를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완성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520700" indent="-52070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kumimoji="0" lang="ko-KR" altLang="en-US" sz="3000" spc="-290">
                <a:effectLst/>
                <a:latin typeface="맑은 고딕" pitchFamily="50" charset="-127"/>
                <a:ea typeface="맑은 고딕" pitchFamily="50" charset="-127"/>
              </a:rPr>
              <a:t>‘가족수당’을 구하기 위해 </a:t>
            </a:r>
            <a:r>
              <a:rPr kumimoji="0" lang="en-US" altLang="ko-KR" sz="3000" spc="-290">
                <a:effectLst/>
                <a:latin typeface="맑은 고딕" pitchFamily="50" charset="-127"/>
                <a:ea typeface="맑은 고딕" pitchFamily="50" charset="-127"/>
              </a:rPr>
              <a:t>[M6] </a:t>
            </a:r>
            <a:r>
              <a:rPr kumimoji="0" lang="ko-KR" altLang="en-US" sz="3000" spc="-29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90">
                <a:effectLst/>
                <a:latin typeface="맑은 고딕" pitchFamily="50" charset="-127"/>
                <a:ea typeface="맑은 고딕" pitchFamily="50" charset="-127"/>
              </a:rPr>
              <a:t>=H6*60000</a:t>
            </a:r>
            <a:r>
              <a:rPr kumimoji="0" lang="en-US" altLang="ko-KR" sz="3000" spc="-290" smtClean="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라고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입력한 후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[M25]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셀까지 채우기 핸들을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이용하여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가족수당 완성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급여대장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시트의 급여 내역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320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급여 명세서 만들기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성과급 지급표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sz="3200" b="1" spc="-420" smtClean="0">
                <a:effectLst/>
                <a:latin typeface="+mn-ea"/>
              </a:rPr>
              <a:t>거래 명세서와 세금 계산서 만들기</a:t>
            </a:r>
            <a:endParaRPr lang="ko-KR" altLang="en-US" sz="3200" b="1" spc="-420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❾</a:t>
            </a:r>
            <a:r>
              <a:rPr kumimoji="0" lang="ko-KR" altLang="en-US" sz="30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‘합계’를 구하기 위해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[N6]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=SUM(I6:M6)”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라고 입력한 후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[N25]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셀까지 채우기 핸들을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이용하여 급여 내역의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합계 완성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❿</a:t>
            </a:r>
            <a:r>
              <a:rPr kumimoji="0" lang="ko-KR" altLang="en-US" sz="30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[I6:N25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범위를 지정한 후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쉼표 스타일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적용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급여대장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시트의 급여 내역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104" y="5048608"/>
            <a:ext cx="252000" cy="26295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6153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급여대장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시트의 급여 내역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744" y="2744057"/>
            <a:ext cx="7200000" cy="390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17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pc="-150" smtClean="0">
                <a:effectLst/>
              </a:rPr>
              <a:t>‘</a:t>
            </a:r>
            <a:r>
              <a:rPr lang="ko-KR" altLang="en-US" sz="2800" b="1" spc="-150" smtClean="0">
                <a:effectLst/>
              </a:rPr>
              <a:t>급여대장</a:t>
            </a:r>
            <a:r>
              <a:rPr lang="en-US" altLang="ko-KR" sz="2800" b="1" spc="-150" smtClean="0">
                <a:effectLst/>
              </a:rPr>
              <a:t>’ </a:t>
            </a:r>
            <a:r>
              <a:rPr lang="ko-KR" altLang="en-US" sz="2800" b="1" spc="-150" smtClean="0">
                <a:effectLst/>
              </a:rPr>
              <a:t>시트의 공제 내역과 실수령액 구하기</a:t>
            </a:r>
            <a:endParaRPr lang="ko-KR" altLang="en-US" sz="2800" b="1" spc="-150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소득세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를 구하기 위해 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[O6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셀에 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“=TRUNC(N6*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%,-1)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”이라고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입력한 후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[O25]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셀까지 채우기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핸들을 이용하여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소득세 완성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458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pc="-150" smtClean="0">
                <a:effectLst/>
              </a:rPr>
              <a:t>‘</a:t>
            </a:r>
            <a:r>
              <a:rPr lang="ko-KR" altLang="en-US" sz="2800" b="1" spc="-150" smtClean="0">
                <a:effectLst/>
              </a:rPr>
              <a:t>급여대장</a:t>
            </a:r>
            <a:r>
              <a:rPr lang="en-US" altLang="ko-KR" sz="2800" b="1" spc="-150" smtClean="0">
                <a:effectLst/>
              </a:rPr>
              <a:t>’ </a:t>
            </a:r>
            <a:r>
              <a:rPr lang="ko-KR" altLang="en-US" sz="2800" b="1" spc="-150" smtClean="0">
                <a:effectLst/>
              </a:rPr>
              <a:t>시트의 공제 내역과 실수령액 구하기</a:t>
            </a:r>
            <a:endParaRPr lang="ko-KR" altLang="en-US" sz="2800" b="1" spc="-150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232" y="2677547"/>
            <a:ext cx="6120000" cy="4063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50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pc="-150" smtClean="0">
                <a:effectLst/>
              </a:rPr>
              <a:t>‘</a:t>
            </a:r>
            <a:r>
              <a:rPr lang="ko-KR" altLang="en-US" sz="2800" b="1" spc="-150" smtClean="0">
                <a:effectLst/>
              </a:rPr>
              <a:t>급여대장</a:t>
            </a:r>
            <a:r>
              <a:rPr lang="en-US" altLang="ko-KR" sz="2800" b="1" spc="-150" smtClean="0">
                <a:effectLst/>
              </a:rPr>
              <a:t>’ </a:t>
            </a:r>
            <a:r>
              <a:rPr lang="ko-KR" altLang="en-US" sz="2800" b="1" spc="-150" smtClean="0">
                <a:effectLst/>
              </a:rPr>
              <a:t>시트의 공제 내역과 실수령액 구하기</a:t>
            </a:r>
            <a:endParaRPr lang="ko-KR" altLang="en-US" sz="2800" b="1" spc="-150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지방소득세’를 구하기 위해 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[P6]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TRUNC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(O6*10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%,-1)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”이라고 입력한 후 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[P25]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셀까지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채우기 핸들을 이용하여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지방소득세 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국민연금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’을 구하기 위해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[Q6]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TRUNC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40" smtClean="0">
                <a:effectLst/>
                <a:latin typeface="맑은 고딕" pitchFamily="50" charset="-127"/>
                <a:ea typeface="맑은 고딕" pitchFamily="50" charset="-127"/>
              </a:rPr>
              <a:t>(N6*4</a:t>
            </a:r>
            <a:r>
              <a:rPr kumimoji="0" lang="en-US" altLang="ko-KR" sz="3000" spc="-40">
                <a:effectLst/>
                <a:latin typeface="맑은 고딕" pitchFamily="50" charset="-127"/>
                <a:ea typeface="맑은 고딕" pitchFamily="50" charset="-127"/>
              </a:rPr>
              <a:t>%,-1)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”이라고 입력한 후 </a:t>
            </a:r>
            <a:r>
              <a:rPr kumimoji="0" lang="en-US" altLang="ko-KR" sz="3000" spc="-40">
                <a:effectLst/>
                <a:latin typeface="맑은 고딕" pitchFamily="50" charset="-127"/>
                <a:ea typeface="맑은 고딕" pitchFamily="50" charset="-127"/>
              </a:rPr>
              <a:t>[Q25] 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셀까지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채우기 핸들을 이용하여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국민연금 완성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89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pc="-150" smtClean="0">
                <a:effectLst/>
              </a:rPr>
              <a:t>‘</a:t>
            </a:r>
            <a:r>
              <a:rPr lang="ko-KR" altLang="en-US" sz="2800" b="1" spc="-150" smtClean="0">
                <a:effectLst/>
              </a:rPr>
              <a:t>급여대장</a:t>
            </a:r>
            <a:r>
              <a:rPr lang="en-US" altLang="ko-KR" sz="2800" b="1" spc="-150" smtClean="0">
                <a:effectLst/>
              </a:rPr>
              <a:t>’ </a:t>
            </a:r>
            <a:r>
              <a:rPr lang="ko-KR" altLang="en-US" sz="2800" b="1" spc="-150" smtClean="0">
                <a:effectLst/>
              </a:rPr>
              <a:t>시트의 공제 내역과 실수령액 구하기</a:t>
            </a:r>
            <a:endParaRPr lang="ko-KR" altLang="en-US" sz="2800" b="1" spc="-150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건강보험’을 구하기 위해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[R6]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TRUNC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(N6*2.5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%,-1)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”이라고 입력한 후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[R25]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셀까지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채우기 핸들을 이용하여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건강보험 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고용보험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’을 구하기 위해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[S6]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TRUNC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(N6*0.5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%,-1)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”이라고 입력한 후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[S25]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셀까지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채우기 핸들을 이용하여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고용보험 완성</a:t>
            </a:r>
            <a:endParaRPr kumimoji="0" lang="ko-KR" altLang="en-US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2023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pc="-150" smtClean="0">
                <a:effectLst/>
              </a:rPr>
              <a:t>‘</a:t>
            </a:r>
            <a:r>
              <a:rPr lang="ko-KR" altLang="en-US" sz="2800" b="1" spc="-150" smtClean="0">
                <a:effectLst/>
              </a:rPr>
              <a:t>급여대장</a:t>
            </a:r>
            <a:r>
              <a:rPr lang="en-US" altLang="ko-KR" sz="2800" b="1" spc="-150" smtClean="0">
                <a:effectLst/>
              </a:rPr>
              <a:t>’ </a:t>
            </a:r>
            <a:r>
              <a:rPr lang="ko-KR" altLang="en-US" sz="2800" b="1" spc="-150" smtClean="0">
                <a:effectLst/>
              </a:rPr>
              <a:t>시트의 공제 내역과 실수령액 구하기</a:t>
            </a:r>
            <a:endParaRPr lang="ko-KR" altLang="en-US" sz="2800" b="1" spc="-150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‘합계’를 구하기 위해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[T6]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=SUM(O6:S6)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이라고 입력한 후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[T25]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셀까지 채우기 핸들을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 이용하여 공제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내역 합계 완성</a:t>
            </a:r>
            <a:endParaRPr kumimoji="0" lang="en-US" altLang="ko-KR" sz="3000" spc="-11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❼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실수령액’을 구하기 위해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[U6]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N6-T6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이라고 입력한 후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[U25]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셀까지 채우기 핸들을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이용하여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실수령액 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3248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pc="-150" smtClean="0">
                <a:effectLst/>
              </a:rPr>
              <a:t>‘</a:t>
            </a:r>
            <a:r>
              <a:rPr lang="ko-KR" altLang="en-US" sz="2800" b="1" spc="-150" smtClean="0">
                <a:effectLst/>
              </a:rPr>
              <a:t>급여대장</a:t>
            </a:r>
            <a:r>
              <a:rPr lang="en-US" altLang="ko-KR" sz="2800" b="1" spc="-150" smtClean="0">
                <a:effectLst/>
              </a:rPr>
              <a:t>’ </a:t>
            </a:r>
            <a:r>
              <a:rPr lang="ko-KR" altLang="en-US" sz="2800" b="1" spc="-150" smtClean="0">
                <a:effectLst/>
              </a:rPr>
              <a:t>시트의 공제 내역과 실수령액 구하기</a:t>
            </a:r>
            <a:endParaRPr lang="ko-KR" altLang="en-US" sz="2800" b="1" spc="-150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20700" indent="-52070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b="1" spc="-7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[O6:U25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범위를 지정한 후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쉼표 스타일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적용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288" y="3470181"/>
            <a:ext cx="252000" cy="26295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232" y="3856002"/>
            <a:ext cx="6120000" cy="2939086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0233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급여명세서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급여명세서’ 시트의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[C4]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셀을 선택한 후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데이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터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데이터 도구</a:t>
            </a:r>
            <a:r>
              <a:rPr kumimoji="0" lang="en-US" altLang="ko-KR" sz="3000" spc="-2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데이터 유효성 검사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(      )-[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데이터 유효성 검사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메뉴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848" y="3842760"/>
            <a:ext cx="540000" cy="478479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5306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급여명세서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데이터 유효성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상자에서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제한 대상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은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‘목록’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 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원본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은 ‘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급여대장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!$B$6:$B$25’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로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2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000" y="3933056"/>
            <a:ext cx="3060000" cy="279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8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200" smtClean="0">
                <a:effectLst/>
                <a:latin typeface="맑은 고딕" pitchFamily="50" charset="-127"/>
                <a:ea typeface="맑은 고딕" pitchFamily="50" charset="-127"/>
              </a:rPr>
              <a:t>경리 및 총무 업무에 관련된 문서를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경리 및 총무 업무에 관련된 문서의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구성 요소를 설명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230" smtClean="0">
                <a:effectLst/>
                <a:latin typeface="맑은 고딕" pitchFamily="50" charset="-127"/>
                <a:ea typeface="맑은 고딕" pitchFamily="50" charset="-127"/>
              </a:rPr>
              <a:t>경리 및 총무 업무에 관련된 문서를</a:t>
            </a:r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 작성할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급여명세서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급여명세서’ 시트에서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[C4]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셀의 목록 단추를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누르고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사번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목록 완성 확인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6496" y="3789040"/>
            <a:ext cx="3420000" cy="296021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7771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급여명세서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급여명세서’ 시트의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[F4]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셀을 선택한 후 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마법사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대화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상자에서 다음과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같이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83568" y="4761288"/>
            <a:ext cx="4968552" cy="1260000"/>
          </a:xfrm>
          <a:prstGeom prst="roundRect">
            <a:avLst>
              <a:gd name="adj" fmla="val 9341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3000" smtClean="0">
                <a:solidFill>
                  <a:schemeClr val="tx1"/>
                </a:solidFill>
                <a:effectLst/>
              </a:rPr>
              <a:t>범주 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선택</a:t>
            </a:r>
            <a:r>
              <a:rPr lang="en-US" altLang="ko-KR" sz="3000">
                <a:solidFill>
                  <a:schemeClr val="tx1"/>
                </a:solidFill>
                <a:effectLst/>
              </a:rPr>
              <a:t>: 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찾기</a:t>
            </a:r>
            <a:r>
              <a:rPr lang="en-US" altLang="ko-KR" sz="3000">
                <a:solidFill>
                  <a:schemeClr val="tx1"/>
                </a:solidFill>
                <a:effectLst/>
              </a:rPr>
              <a:t>/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참조 </a:t>
            </a:r>
            <a:r>
              <a:rPr lang="ko-KR" altLang="en-US" sz="3000" smtClean="0">
                <a:solidFill>
                  <a:schemeClr val="tx1"/>
                </a:solidFill>
                <a:effectLst/>
              </a:rPr>
              <a:t>영역</a:t>
            </a:r>
            <a:endParaRPr lang="en-US" altLang="ko-KR" sz="3000" smtClean="0">
              <a:solidFill>
                <a:schemeClr val="tx1"/>
              </a:solidFill>
              <a:effectLst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mtClean="0">
                <a:solidFill>
                  <a:schemeClr val="tx1"/>
                </a:solidFill>
                <a:effectLst/>
              </a:rPr>
              <a:t>함수 </a:t>
            </a:r>
            <a:r>
              <a:rPr lang="ko-KR" altLang="en-US" sz="3000">
                <a:solidFill>
                  <a:schemeClr val="tx1"/>
                </a:solidFill>
                <a:effectLst/>
              </a:rPr>
              <a:t>선택</a:t>
            </a:r>
            <a:r>
              <a:rPr lang="en-US" altLang="ko-KR" sz="3000">
                <a:solidFill>
                  <a:schemeClr val="tx1"/>
                </a:solidFill>
                <a:effectLst/>
              </a:rPr>
              <a:t>: </a:t>
            </a:r>
            <a:r>
              <a:rPr lang="en-US" altLang="ko-KR" sz="3000" smtClean="0">
                <a:solidFill>
                  <a:schemeClr val="tx1"/>
                </a:solidFill>
                <a:effectLst/>
              </a:rPr>
              <a:t>VLOOKUP</a:t>
            </a:r>
            <a:endParaRPr lang="ko-KR" altLang="en-US" sz="3000" spc="-4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7139" y="4023137"/>
            <a:ext cx="2520000" cy="250220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4251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급여명세서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함수 인수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대화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상자에서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그림과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같이 입력한 후 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F4]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셀에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이름 표시 확인</a:t>
            </a:r>
            <a:endParaRPr kumimoji="0" lang="en-US" altLang="ko-KR" sz="3000" spc="-1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2000" y="3905889"/>
            <a:ext cx="4320000" cy="274644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2689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급여명세서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급여 지급 명세서의 나머지 항목 완성</a:t>
            </a:r>
            <a:endParaRPr kumimoji="0" lang="en-US" altLang="ko-KR" sz="3000" spc="-1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361983"/>
              </p:ext>
            </p:extLst>
          </p:nvPr>
        </p:nvGraphicFramePr>
        <p:xfrm>
          <a:off x="612440" y="3394821"/>
          <a:ext cx="8100000" cy="1979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272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6732728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</a:tblGrid>
              <a:tr h="4991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부서</a:t>
                      </a:r>
                      <a:endParaRPr lang="ko-KR" altLang="en-US" sz="2400"/>
                    </a:p>
                  </a:txBody>
                  <a:tcPr marL="36000" marR="36000" marT="36000" marB="36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!B6:U25,3,0)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4991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직위</a:t>
                      </a:r>
                      <a:endParaRPr lang="ko-KR" altLang="en-US" sz="24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!B6:U25,4,0)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20517307"/>
                  </a:ext>
                </a:extLst>
              </a:tr>
              <a:tr h="4991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직급</a:t>
                      </a:r>
                      <a:endParaRPr lang="ko-KR" altLang="en-US" sz="24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!B6:U25,5,0)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66402476"/>
                  </a:ext>
                </a:extLst>
              </a:tr>
              <a:tr h="482594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호봉</a:t>
                      </a:r>
                      <a:endParaRPr lang="ko-KR" altLang="en-US" sz="24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!B6:U25,6,0)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23171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75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급여명세서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급여 지급 명세서의 나머지 항목 완성</a:t>
            </a:r>
            <a:endParaRPr kumimoji="0" lang="en-US" altLang="ko-KR" sz="3000" spc="-1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003892"/>
              </p:ext>
            </p:extLst>
          </p:nvPr>
        </p:nvGraphicFramePr>
        <p:xfrm>
          <a:off x="612440" y="3394821"/>
          <a:ext cx="8100000" cy="3079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7312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6372688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</a:tblGrid>
              <a:tr h="452769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급여 내역</a:t>
                      </a:r>
                      <a:endParaRPr lang="ko-KR" altLang="en-US" sz="24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4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기본급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!B6:U25,8,0)	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9981721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직급수당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!B6:U25,9,0)	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81645070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식대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!B6:U25,10,0)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5443332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교통비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!B6:U25,11,0)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09048940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가족수당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!B6:U25,12,0)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9471798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합계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!B6:U25,13,0)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23171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162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급여명세서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급여 지급 명세서의 나머지 항목 완성</a:t>
            </a:r>
            <a:endParaRPr kumimoji="0" lang="en-US" altLang="ko-KR" sz="3000" spc="-1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778436"/>
              </p:ext>
            </p:extLst>
          </p:nvPr>
        </p:nvGraphicFramePr>
        <p:xfrm>
          <a:off x="612440" y="3394821"/>
          <a:ext cx="8100000" cy="3079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7312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6372688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</a:tblGrid>
              <a:tr h="452769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공제 내역</a:t>
                      </a:r>
                      <a:endParaRPr lang="ko-KR" altLang="en-US" sz="24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400"/>
                    </a:p>
                  </a:txBody>
                  <a:tcPr marL="36000" marR="36000" marT="36000" marB="36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지방소득세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!B6:U25,14,0)	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9981721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주민세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!B6:U25,15,0)	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81645070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국민연금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!B6:U25,16,0)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5443332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건강보험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!B6:U25,17,0)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09048940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고용보험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!B6:U25,18,0)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9471798"/>
                  </a:ext>
                </a:extLst>
              </a:tr>
              <a:tr h="38920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합계</a:t>
                      </a:r>
                      <a:endParaRPr lang="ko-KR" altLang="en-US" sz="2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=VLOOKUP(C4,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급여대장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!B6:U25,19,0)</a:t>
                      </a:r>
                      <a:endParaRPr lang="ko-KR" altLang="en-US" sz="2400" b="0" i="0" u="none" strike="noStrike" kern="1200" baseline="0" smtClean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23171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275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C9:C14], [F9:F14], [C16]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셀을 범위로 지정한 후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쉼표 스타일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 적용</a:t>
            </a:r>
            <a:endParaRPr kumimoji="0" lang="en-US" altLang="ko-KR" sz="3000" spc="-2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en-US" altLang="ko-KR" sz="2800" b="1" smtClean="0">
                <a:effectLst/>
              </a:rPr>
              <a:t>‘</a:t>
            </a:r>
            <a:r>
              <a:rPr lang="ko-KR" altLang="en-US" sz="2800" b="1" smtClean="0">
                <a:effectLst/>
              </a:rPr>
              <a:t>급여명세서</a:t>
            </a:r>
            <a:r>
              <a:rPr lang="en-US" altLang="ko-KR" sz="2800" b="1" smtClean="0">
                <a:effectLst/>
              </a:rPr>
              <a:t>’ </a:t>
            </a:r>
            <a:r>
              <a:rPr lang="ko-KR" altLang="en-US" sz="2800" b="1" smtClean="0">
                <a:effectLst/>
              </a:rPr>
              <a:t>시트 작성하기</a:t>
            </a:r>
            <a:endParaRPr lang="ko-KR" altLang="en-US" sz="2800" b="1">
              <a:effectLst/>
            </a:endParaRPr>
          </a:p>
        </p:txBody>
      </p:sp>
      <p:sp>
        <p:nvSpPr>
          <p:cNvPr id="11" name="순서도: 지연 10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2576" y="3463219"/>
            <a:ext cx="252000" cy="26295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392" y="3918666"/>
            <a:ext cx="3240000" cy="280441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8083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434990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세법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또는 각종 규정에 의하여 일정한 공제액을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원천 징수하고 그 잔액을 급여로 지급하며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급여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의 지급 내역과 공제 내역을 기재한 문서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기본 급여와 상여금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퇴직금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제수당 및 소득세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주민세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 4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대 보험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고용 보험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산재보험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건강보험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국민연금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등을 모두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기재</a:t>
            </a:r>
            <a:endParaRPr kumimoji="0" lang="en-US" altLang="ko-KR" sz="3000" spc="-2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급여일에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근로자에 게 배부하고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기업에서는 급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여 지급 증빙 서류로 급여 대장을 작성하여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보관</a:t>
            </a:r>
            <a:endParaRPr kumimoji="0" lang="en-US" altLang="ko-KR" sz="3000" spc="-2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2495118" cy="553998"/>
            <a:chOff x="755388" y="1700808"/>
            <a:chExt cx="2495118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24292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급여 명세서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04" y="1564700"/>
            <a:ext cx="7920000" cy="431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47814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47675" indent="-447675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함수를 이용하여조건에 맞게 데이터를 구한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marL="695325" indent="-695325"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INDEX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표에서 행 번호와 열 번호를 이용하여 원하는 값을 추출한다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•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IF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조건에 따른 참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거짓 값을 구한다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SUM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총액을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695325" indent="-695325"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70" smtClean="0">
                <a:effectLst/>
                <a:latin typeface="맑은 고딕" pitchFamily="50" charset="-127"/>
                <a:ea typeface="맑은 고딕" pitchFamily="50" charset="-127"/>
              </a:rPr>
              <a:t>TRUNC </a:t>
            </a:r>
            <a:r>
              <a:rPr kumimoji="0" lang="ko-KR" altLang="en-US" sz="2800" spc="-7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7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70" smtClean="0">
                <a:effectLst/>
                <a:latin typeface="맑은 고딕" pitchFamily="50" charset="-127"/>
                <a:ea typeface="맑은 고딕" pitchFamily="50" charset="-127"/>
              </a:rPr>
              <a:t>지정한</a:t>
            </a:r>
            <a:r>
              <a:rPr kumimoji="0" lang="en-US" altLang="ko-KR" sz="2800" spc="-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70" smtClean="0">
                <a:effectLst/>
                <a:latin typeface="맑은 고딕" pitchFamily="50" charset="-127"/>
                <a:ea typeface="맑은 고딕" pitchFamily="50" charset="-127"/>
              </a:rPr>
              <a:t>자릿수만큼 숫자를 절삭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하여 표시한다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695325" indent="-695325"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•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VLOOKUP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값을 참조하여 데이터가 있는 표에서 값을 검색하여 표시한다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114390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 참조 방식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절대 참조와 상대 참조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을 사용한다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6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260" smtClean="0">
                <a:effectLst/>
                <a:latin typeface="맑은 고딕" pitchFamily="50" charset="-127"/>
                <a:ea typeface="맑은 고딕" pitchFamily="50" charset="-127"/>
              </a:rPr>
              <a:t> 데이터 유효성 검사를 이용하여 목록을 만든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5863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7859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23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2800" spc="-230" smtClean="0">
                <a:effectLst/>
                <a:latin typeface="맑은 고딕" pitchFamily="50" charset="-127"/>
                <a:ea typeface="맑은 고딕" pitchFamily="50" charset="-127"/>
              </a:rPr>
              <a:t>급호봉표</a:t>
            </a:r>
            <a:r>
              <a:rPr kumimoji="0" lang="en-US" altLang="ko-KR" sz="2800" spc="-230" smtClean="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2800" spc="-230" smtClean="0">
                <a:effectLst/>
                <a:latin typeface="맑은 고딕" pitchFamily="50" charset="-127"/>
                <a:ea typeface="맑은 고딕" pitchFamily="50" charset="-127"/>
              </a:rPr>
              <a:t>시트의 자료를 참조하여 다음과 같이 값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을 구한다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INDEX </a:t>
            </a:r>
            <a:r>
              <a:rPr kumimoji="0" lang="ko-KR" altLang="en-US" sz="2800" spc="-160" smtClean="0">
                <a:effectLst/>
                <a:latin typeface="맑은 고딕" pitchFamily="50" charset="-127"/>
                <a:ea typeface="맑은 고딕" pitchFamily="50" charset="-127"/>
              </a:rPr>
              <a:t>함수를 이용하여 </a:t>
            </a: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60" smtClean="0">
                <a:effectLst/>
                <a:latin typeface="맑은 고딕" pitchFamily="50" charset="-127"/>
                <a:ea typeface="맑은 고딕" pitchFamily="50" charset="-127"/>
              </a:rPr>
              <a:t>급호봉표</a:t>
            </a: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2800" spc="-160" smtClean="0">
                <a:effectLst/>
                <a:latin typeface="맑은 고딕" pitchFamily="50" charset="-127"/>
                <a:ea typeface="맑은 고딕" pitchFamily="50" charset="-127"/>
              </a:rPr>
              <a:t>시트의 기본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급을 표시한다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([I6]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). 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IF 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함수를 이용하여 직위가 </a:t>
            </a:r>
            <a:r>
              <a:rPr kumimoji="0" lang="en-US" altLang="ko-KR" sz="2800" spc="-120" smtClean="0">
                <a:effectLst/>
                <a:latin typeface="맑은 고딕" pitchFamily="50" charset="-127"/>
                <a:ea typeface="맑은 고딕" pitchFamily="50" charset="-127"/>
              </a:rPr>
              <a:t>“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부장</a:t>
            </a:r>
            <a:r>
              <a:rPr kumimoji="0" lang="en-US" altLang="ko-KR" sz="2800" spc="-120" smtClean="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이면 </a:t>
            </a:r>
            <a:r>
              <a:rPr kumimoji="0" lang="en-US" altLang="ko-KR" sz="2800" spc="-120" smtClean="0">
                <a:effectLst/>
                <a:latin typeface="맑은 고딕" pitchFamily="50" charset="-127"/>
                <a:ea typeface="맑은 고딕" pitchFamily="50" charset="-127"/>
              </a:rPr>
              <a:t>400,000,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20" smtClean="0">
                <a:effectLst/>
                <a:latin typeface="맑은 고딕" pitchFamily="50" charset="-127"/>
                <a:ea typeface="맑은 고딕" pitchFamily="50" charset="-127"/>
              </a:rPr>
              <a:t>“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과장</a:t>
            </a:r>
            <a:r>
              <a:rPr kumimoji="0" lang="en-US" altLang="ko-KR" sz="2800" spc="-120" smtClean="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이면  </a:t>
            </a:r>
            <a:r>
              <a:rPr kumimoji="0" lang="en-US" altLang="ko-KR" sz="2800" spc="-120" smtClean="0">
                <a:effectLst/>
                <a:latin typeface="맑은 고딕" pitchFamily="50" charset="-127"/>
                <a:ea typeface="맑은 고딕" pitchFamily="50" charset="-127"/>
              </a:rPr>
              <a:t>300,000, “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대리</a:t>
            </a:r>
            <a:r>
              <a:rPr kumimoji="0" lang="en-US" altLang="ko-KR" sz="2800" spc="-120" smtClean="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이면 </a:t>
            </a:r>
            <a:r>
              <a:rPr kumimoji="0" lang="en-US" altLang="ko-KR" sz="2800" spc="-120" smtClean="0">
                <a:effectLst/>
                <a:latin typeface="맑은 고딕" pitchFamily="50" charset="-127"/>
                <a:ea typeface="맑은 고딕" pitchFamily="50" charset="-127"/>
              </a:rPr>
              <a:t>200,000, “</a:t>
            </a:r>
            <a:r>
              <a:rPr kumimoji="0" lang="ko-KR" altLang="en-US" sz="2800" spc="-120" smtClean="0">
                <a:effectLst/>
                <a:latin typeface="맑은 고딕" pitchFamily="50" charset="-127"/>
                <a:ea typeface="맑은 고딕" pitchFamily="50" charset="-127"/>
              </a:rPr>
              <a:t>사원</a:t>
            </a:r>
            <a:r>
              <a:rPr kumimoji="0" lang="en-US" altLang="ko-KR" sz="2800" spc="-120" smtClean="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이면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100,000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표시한다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([J6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식대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 150,000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을 적용한다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([K6]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교통비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 150,000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을 적용한다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([L6]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87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141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231667"/>
            <a:ext cx="7848872" cy="422166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23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2800" spc="-230" smtClean="0">
                <a:effectLst/>
                <a:latin typeface="맑은 고딕" pitchFamily="50" charset="-127"/>
                <a:ea typeface="맑은 고딕" pitchFamily="50" charset="-127"/>
              </a:rPr>
              <a:t>급호봉표</a:t>
            </a:r>
            <a:r>
              <a:rPr kumimoji="0" lang="en-US" altLang="ko-KR" sz="2800" spc="-230" smtClean="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2800" spc="-230" smtClean="0">
                <a:effectLst/>
                <a:latin typeface="맑은 고딕" pitchFamily="50" charset="-127"/>
                <a:ea typeface="맑은 고딕" pitchFamily="50" charset="-127"/>
              </a:rPr>
              <a:t>시트의 자료를 참조하여 다음과 같이 값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을 구한다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695325" indent="-695325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[H6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셀을 참고하여 부양가족 당 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60,000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을 적용</a:t>
            </a:r>
            <a:r>
              <a:rPr kumimoji="0" lang="ko-KR" altLang="en-US" sz="2800" spc="-250">
                <a:effectLst/>
                <a:latin typeface="맑은 고딕" pitchFamily="50" charset="-127"/>
                <a:ea typeface="맑은 고딕" pitchFamily="50" charset="-127"/>
              </a:rPr>
              <a:t>한다</a:t>
            </a:r>
            <a:r>
              <a:rPr kumimoji="0" lang="en-US" altLang="ko-KR" sz="2800" spc="-250">
                <a:effectLst/>
                <a:latin typeface="맑은 고딕" pitchFamily="50" charset="-127"/>
                <a:ea typeface="맑은 고딕" pitchFamily="50" charset="-127"/>
              </a:rPr>
              <a:t>([M6] </a:t>
            </a:r>
            <a:r>
              <a:rPr kumimoji="0" lang="ko-KR" altLang="en-US" sz="2800" spc="-25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250" smtClean="0">
                <a:effectLst/>
                <a:latin typeface="맑은 고딕" pitchFamily="50" charset="-127"/>
                <a:ea typeface="맑은 고딕" pitchFamily="50" charset="-127"/>
              </a:rPr>
              <a:t>)((</a:t>
            </a:r>
            <a:r>
              <a:rPr kumimoji="0" lang="ko-KR" altLang="en-US" sz="2800" spc="-250" smtClean="0">
                <a:effectLst/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2800" spc="-250" smtClean="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2800" spc="-250">
                <a:effectLst/>
                <a:latin typeface="맑은 고딕" pitchFamily="50" charset="-127"/>
                <a:ea typeface="맑은 고딕" pitchFamily="50" charset="-127"/>
              </a:rPr>
              <a:t>부양가족이 </a:t>
            </a:r>
            <a:r>
              <a:rPr kumimoji="0" lang="en-US" altLang="ko-KR" sz="2800" spc="-25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2800" spc="-250">
                <a:effectLst/>
                <a:latin typeface="맑은 고딕" pitchFamily="50" charset="-127"/>
                <a:ea typeface="맑은 고딕" pitchFamily="50" charset="-127"/>
              </a:rPr>
              <a:t>명인 경우 </a:t>
            </a:r>
            <a:r>
              <a:rPr kumimoji="0" lang="en-US" altLang="ko-KR" sz="2800" spc="-250">
                <a:effectLst/>
                <a:latin typeface="맑은 고딕" pitchFamily="50" charset="-127"/>
                <a:ea typeface="맑은 고딕" pitchFamily="50" charset="-127"/>
              </a:rPr>
              <a:t>120,000).</a:t>
            </a:r>
          </a:p>
          <a:p>
            <a:pPr marL="649288" indent="-649288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    • SUM 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함수를 이용하여 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[I6:M6] 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범위의 합계를 표시한다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([N6] 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649288" indent="-649288">
              <a:lnSpc>
                <a:spcPts val="3800"/>
              </a:lnSpc>
              <a:spcBef>
                <a:spcPts val="600"/>
              </a:spcBef>
            </a:pP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TRUNC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함수를 이용하여 급여 내역 합계의 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3%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를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표시하되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십 원 단위까지 표시한다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([O6]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급여 명세서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467544" y="1694744"/>
            <a:ext cx="32255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‘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급여대장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’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시트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428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11724</TotalTime>
  <Words>1717</Words>
  <Application>Microsoft Office PowerPoint</Application>
  <PresentationFormat>화면 슬라이드 쇼(4:3)</PresentationFormat>
  <Paragraphs>279</Paragraphs>
  <Slides>37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37</vt:i4>
      </vt:variant>
    </vt:vector>
  </HeadingPairs>
  <TitlesOfParts>
    <vt:vector size="38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1005</cp:revision>
  <dcterms:created xsi:type="dcterms:W3CDTF">2010-03-30T01:48:18Z</dcterms:created>
  <dcterms:modified xsi:type="dcterms:W3CDTF">2022-03-04T02:07:34Z</dcterms:modified>
</cp:coreProperties>
</file>